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6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0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05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92A2-594A-48CB-B2BA-EEEC53609FF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38293-A0B8-4575-ADD2-3EBCEF10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91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145" y="1783179"/>
            <a:ext cx="7247521" cy="183555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15: </a:t>
            </a:r>
            <a:r>
              <a:rPr lang="vi-VN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vi-VN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và </a:t>
            </a:r>
            <a:r>
              <a:rPr lang="en-US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 2</a:t>
            </a:r>
            <a:endParaRPr lang="en-US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391" y="243023"/>
            <a:ext cx="10032732" cy="95654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cap="none" smtClean="0">
                <a:ln/>
                <a:solidFill>
                  <a:schemeClr val="accent3"/>
                </a:solidFill>
              </a:rPr>
              <a:t>TRƯỜNG THPT NGUYỄN TẤT THÀNH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cap="none" smtClean="0">
                <a:ln/>
                <a:solidFill>
                  <a:schemeClr val="accent3"/>
                </a:solidFill>
              </a:rPr>
              <a:t>TỔ SINH HỌC</a:t>
            </a:r>
            <a:endParaRPr lang="en-US" sz="3600" b="1" cap="none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 descr="Ruồi giấm - loài vật góp công trong 6 giải Nobel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3" y="4202349"/>
            <a:ext cx="4426085" cy="26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ậu và đậu Hà Lan: Thực phẩm độc đáo | Vinm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89" y="4202348"/>
            <a:ext cx="3154936" cy="26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905" r="29485"/>
          <a:stretch/>
        </p:blipFill>
        <p:spPr>
          <a:xfrm>
            <a:off x="563789" y="1201129"/>
            <a:ext cx="2724160" cy="30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4826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vi-VN" b="1"/>
              <a:t>Bài 6 (trang 65 SGK Sinh học 12):</a:t>
            </a:r>
            <a:r>
              <a:rPr lang="vi-VN"/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778" y="3600480"/>
            <a:ext cx="5861785" cy="5905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lượng thể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(2n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+ 1) là: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1897" y="1865286"/>
            <a:ext cx="1014502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lượng NST lưỡng bội của một loài 2n=10. Đột biến có thể tạo ra tối đa bao nhiêu loại thể ba ở loại này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015" y="3667845"/>
            <a:ext cx="284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vi-VN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NST: </a:t>
            </a:r>
            <a:r>
              <a:rPr lang="vi-V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 = 10 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10606" y="3667845"/>
            <a:ext cx="1725537" cy="58136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3242" y="4448932"/>
            <a:ext cx="6968689" cy="5905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 ra, còn có thể ba kép, nhưng không đề cập đến do giảm tải.</a:t>
            </a:r>
          </a:p>
        </p:txBody>
      </p:sp>
    </p:spTree>
    <p:extLst>
      <p:ext uri="{BB962C8B-B14F-4D97-AF65-F5344CB8AC3E}">
        <p14:creationId xmlns:p14="http://schemas.microsoft.com/office/powerpoint/2010/main" val="34040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37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b="1" smtClean="0"/>
              <a:t>Bài 8 (trang 65 SGK Sinh học 12):</a:t>
            </a:r>
            <a:r>
              <a:rPr lang="vi-VN" smtClean="0"/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8326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mtClean="0"/>
              <a:t>Bộ </a:t>
            </a:r>
            <a:r>
              <a:rPr lang="vi-VN"/>
              <a:t>lưỡng bội NST của một loài sinh vật có 2n = 24.</a:t>
            </a:r>
          </a:p>
          <a:p>
            <a:pPr marL="0" indent="0">
              <a:buNone/>
            </a:pPr>
            <a:r>
              <a:rPr lang="vi-VN"/>
              <a:t>a) Có bao nhiêu NST ở thể đơn bội, thể tam bội và thể tứ bội?</a:t>
            </a:r>
          </a:p>
          <a:p>
            <a:pPr marL="0" indent="0">
              <a:buNone/>
            </a:pPr>
            <a:r>
              <a:rPr lang="vi-VN"/>
              <a:t>b) Trong các dạng đa bội trên, dạng nào là đa bội lẻ, dạng nào là đa bội </a:t>
            </a:r>
            <a:r>
              <a:rPr lang="vi-VN" smtClean="0"/>
              <a:t>chẵn?</a:t>
            </a:r>
            <a:endParaRPr lang="en-US" smtClean="0"/>
          </a:p>
          <a:p>
            <a:pPr marL="0" indent="0">
              <a:buNone/>
            </a:pPr>
            <a:r>
              <a:rPr lang="vi-VN" smtClean="0"/>
              <a:t>c</a:t>
            </a:r>
            <a:r>
              <a:rPr lang="vi-VN"/>
              <a:t>) Nêu cơ chế hình thành các dạng đa bội trên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5" y="3060832"/>
            <a:ext cx="11925701" cy="3580600"/>
          </a:xfr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mtClean="0">
                <a:solidFill>
                  <a:schemeClr val="bg1"/>
                </a:solidFill>
              </a:rPr>
              <a:t>c</a:t>
            </a:r>
            <a:r>
              <a:rPr lang="vi-VN">
                <a:solidFill>
                  <a:schemeClr val="bg1"/>
                </a:solidFill>
              </a:rPr>
              <a:t>) Cơ chế hình thành</a:t>
            </a:r>
            <a:r>
              <a:rPr lang="vi-VN" smtClean="0">
                <a:solidFill>
                  <a:schemeClr val="bg1"/>
                </a:solidFill>
              </a:rPr>
              <a:t>:</a:t>
            </a:r>
            <a:endParaRPr lang="en-US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mtClean="0">
                <a:solidFill>
                  <a:schemeClr val="bg1"/>
                </a:solidFill>
              </a:rPr>
              <a:t> </a:t>
            </a:r>
            <a:r>
              <a:rPr lang="vi-VN">
                <a:solidFill>
                  <a:schemeClr val="bg1"/>
                </a:solidFill>
              </a:rPr>
              <a:t>- Thể tam bội: trong giảm phân NST tự nhân đôi nhưng không hình thành thoi vô sắc → tạo giao tử 2n. Khi thụ tinh giao tử 2n </a:t>
            </a:r>
            <a:r>
              <a:rPr lang="en-US" smtClean="0">
                <a:solidFill>
                  <a:schemeClr val="bg1"/>
                </a:solidFill>
              </a:rPr>
              <a:t>+ </a:t>
            </a:r>
            <a:r>
              <a:rPr lang="vi-VN" smtClean="0">
                <a:solidFill>
                  <a:schemeClr val="bg1"/>
                </a:solidFill>
              </a:rPr>
              <a:t>n </a:t>
            </a:r>
            <a:r>
              <a:rPr lang="en-US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vi-VN" smtClean="0">
                <a:solidFill>
                  <a:schemeClr val="bg1"/>
                </a:solidFill>
              </a:rPr>
              <a:t>3n.</a:t>
            </a:r>
            <a:endParaRPr lang="en-US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mtClean="0">
                <a:solidFill>
                  <a:schemeClr val="bg1"/>
                </a:solidFill>
              </a:rPr>
              <a:t> </a:t>
            </a:r>
            <a:r>
              <a:rPr lang="vi-VN">
                <a:solidFill>
                  <a:schemeClr val="bg1"/>
                </a:solidFill>
              </a:rPr>
              <a:t>- Thể tứ bội có thể hình thành nhờ</a:t>
            </a:r>
            <a:r>
              <a:rPr lang="vi-VN" smtClean="0">
                <a:solidFill>
                  <a:schemeClr val="bg1"/>
                </a:solidFill>
              </a:rPr>
              <a:t>:</a:t>
            </a:r>
            <a:endParaRPr lang="en-US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/>
                </a:solidFill>
              </a:rPr>
              <a:t>*</a:t>
            </a:r>
            <a:r>
              <a:rPr lang="vi-VN" smtClean="0">
                <a:solidFill>
                  <a:schemeClr val="bg1"/>
                </a:solidFill>
              </a:rPr>
              <a:t> </a:t>
            </a:r>
            <a:r>
              <a:rPr lang="vi-VN">
                <a:solidFill>
                  <a:schemeClr val="bg1"/>
                </a:solidFill>
              </a:rPr>
              <a:t>Nguyên phân: Trong lần nguyên phân đầu tiên của hợp tử 2n, các NST đã tự nhân đôi nhưng không phân li dẫn đến hình thành thể tứ bội 4n.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mtClean="0">
                <a:solidFill>
                  <a:schemeClr val="bg1"/>
                </a:solidFill>
              </a:rPr>
              <a:t>* </a:t>
            </a:r>
            <a:r>
              <a:rPr lang="vi-VN" smtClean="0">
                <a:solidFill>
                  <a:schemeClr val="bg1"/>
                </a:solidFill>
              </a:rPr>
              <a:t>Giảm </a:t>
            </a:r>
            <a:r>
              <a:rPr lang="vi-VN">
                <a:solidFill>
                  <a:schemeClr val="bg1"/>
                </a:solidFill>
              </a:rPr>
              <a:t>phân và thụ tinh: Trong quá trình phát sinh giao tử, sự không phân li của tất cả các cặp NST tương đồng dẫn đến hình thành giao tử </a:t>
            </a:r>
            <a:r>
              <a:rPr lang="vi-VN" smtClean="0">
                <a:solidFill>
                  <a:schemeClr val="bg1"/>
                </a:solidFill>
              </a:rPr>
              <a:t>2n.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vi-VN" smtClean="0">
                <a:solidFill>
                  <a:schemeClr val="bg1"/>
                </a:solidFill>
              </a:rPr>
              <a:t>Thụ </a:t>
            </a:r>
            <a:r>
              <a:rPr lang="vi-VN">
                <a:solidFill>
                  <a:schemeClr val="bg1"/>
                </a:solidFill>
              </a:rPr>
              <a:t>tinh: 2n + 2n → 4n</a:t>
            </a:r>
            <a:r>
              <a:rPr lang="vi-VN" smtClean="0">
                <a:solidFill>
                  <a:schemeClr val="bg1"/>
                </a:solidFill>
              </a:rPr>
              <a:t>.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6091" y="216644"/>
            <a:ext cx="10692865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2n = 24 → n = 12. </a:t>
            </a:r>
            <a:endParaRPr lang="en-US" sz="2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2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 </a:t>
            </a:r>
            <a:r>
              <a:rPr lang="vi-VN" sz="2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 a) Số lượng NST được dự đoán ở:</a:t>
            </a:r>
          </a:p>
          <a:p>
            <a:r>
              <a:rPr lang="en-US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</a:t>
            </a:r>
            <a:r>
              <a:rPr lang="vi-VN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Thể </a:t>
            </a:r>
            <a:r>
              <a:rPr lang="vi-VN" sz="2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đơn bội n = 1 x 12 = 12</a:t>
            </a:r>
            <a:r>
              <a:rPr lang="vi-VN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en-US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vi-VN" sz="2400" b="1" spc="5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</a:t>
            </a:r>
            <a:r>
              <a:rPr lang="vi-VN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Thể tam bội 3n = 3 x 12 = 36.</a:t>
            </a:r>
          </a:p>
          <a:p>
            <a:r>
              <a:rPr lang="en-US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</a:t>
            </a:r>
            <a:r>
              <a:rPr lang="vi-VN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Thể </a:t>
            </a:r>
            <a:r>
              <a:rPr lang="vi-VN" sz="2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tứ bội 4n = 4 x 12 = 48.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768" y="2478466"/>
            <a:ext cx="112904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 b) Trong các dạng đa bội trên, tam bội là đa bội lẻ, tứ bội là đa bội chẵn.</a:t>
            </a:r>
          </a:p>
        </p:txBody>
      </p:sp>
    </p:spTree>
    <p:extLst>
      <p:ext uri="{BB962C8B-B14F-4D97-AF65-F5344CB8AC3E}">
        <p14:creationId xmlns:p14="http://schemas.microsoft.com/office/powerpoint/2010/main" val="16279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8722" y="1116834"/>
            <a:ext cx="8791575" cy="1928845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VẬN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ạt Giống Đậu Hà Lan Bụi Lùn-Gói 10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" y="3349243"/>
            <a:ext cx="4704701" cy="35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uồi giấm sống ở đâu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18" y="3355356"/>
            <a:ext cx="5837739" cy="35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541" y="531890"/>
            <a:ext cx="9905998" cy="8348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b="1" smtClean="0"/>
              <a:t>Bài 2 (trang 66 SGK Sinh học 12):</a:t>
            </a:r>
            <a:r>
              <a:rPr lang="vi-VN" smtClean="0"/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563" y="1912604"/>
            <a:ext cx="8358723" cy="35417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phép lai giữa hai cá thể có kiểu gen sau đây: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♂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AaBbCcDdEe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♀ </a:t>
            </a:r>
            <a:r>
              <a:rPr lang="vi-VN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aaBbccDdee</a:t>
            </a:r>
          </a:p>
          <a:p>
            <a:pPr marL="0" indent="0">
              <a:buNone/>
            </a:pP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Các cặp gen quy định các tính trạng khác nhau nằm trên các cặp NST tương đồng khác nhau. Hãy cho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biết: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Tỉ lệ đời con có kiểu hình trội về tất cả 5 tính trạng là bao nhêu?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Tỉ lệ đời con có kiểu hình giống mẹ là bao nhiêu?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Tỉ lệ đời con có kiểu gen giống bố là bao nhiêu?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708" y="235272"/>
            <a:ext cx="6202664" cy="25150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từng cặp tính trạng riêng: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¼AA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2/4 Aa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¼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 × Bb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¼BB : 2/4Bb : ¼ bb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½ Cc : ½ cc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Dd ×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¼DD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2/4Dd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¼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dd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½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½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8780" y="4411648"/>
            <a:ext cx="1018113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Tỉ lệ đời con có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 hình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giống mẹ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A-B-C-D-E-: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     1/2 x 3/4 x 1/2 x 3/4 x 1/2 =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9/128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Tỉ lệ đời con có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gen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giống bố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aaBbccDdee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     1/2 x 1/2 x 1/2 x 1/2 x 1/2 = 1/32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8780" y="2897204"/>
            <a:ext cx="1018113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Tỉ lệ kiểu hình trội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về: gen A: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gen B: ¾, gen C: ½, gen D: ¾, gen E: ½.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 đời con có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 hình trội về tất cả 5 tính trạng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 3/4 x1/2 x 3/4 x 1/2 = 9/128</a:t>
            </a:r>
          </a:p>
        </p:txBody>
      </p:sp>
    </p:spTree>
    <p:extLst>
      <p:ext uri="{BB962C8B-B14F-4D97-AF65-F5344CB8AC3E}">
        <p14:creationId xmlns:p14="http://schemas.microsoft.com/office/powerpoint/2010/main" val="22818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421" y="426013"/>
            <a:ext cx="9905998" cy="80602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cap="non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Bài 6 (trang 67 SGK Sinh học 12): </a:t>
            </a:r>
            <a:endParaRPr lang="en-US" cap="non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97669" y="1852224"/>
            <a:ext cx="10810669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dòng thuần chủng đều có hoa trắng 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 nhau, người ta thu được thế hệ sau 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số cây con có hoa màu đỏ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Từ kết quả này ta có thể rút ra kết luận gì?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A. Các alen quy định hoa trắng ở cả hai dòng cây bố mẹ là alen với nhau.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B. Màu hoa đỏ xuất hiện là do kết quả của sự tương tác cộng gộp.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C. Các alen quy định hoa trắng ở cả hai dòng cây bố mẹ là không alen với nhau.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D. Chúng ta chưa thể rút ra được kết luận gì.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3309" y="4455268"/>
            <a:ext cx="719848" cy="466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332" y="754706"/>
            <a:ext cx="9905998" cy="66553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smtClean="0"/>
              <a:t>Bài 7 (trang 67 SGK Sinh học 12):</a:t>
            </a:r>
            <a:r>
              <a:rPr lang="en-US" smtClean="0"/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762" y="1918747"/>
            <a:ext cx="10726333" cy="24197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smtClean="0"/>
              <a:t>	Đối với các loài sinh sản hữu tính, bố hoặc mẹ di truyền </a:t>
            </a:r>
            <a:r>
              <a:rPr lang="en-US" sz="3600" u="sng" smtClean="0">
                <a:solidFill>
                  <a:srgbClr val="FF0000"/>
                </a:solidFill>
              </a:rPr>
              <a:t>nguyên vẹn </a:t>
            </a:r>
            <a:r>
              <a:rPr lang="en-US" sz="3600" smtClean="0"/>
              <a:t>cho con</a:t>
            </a:r>
          </a:p>
          <a:p>
            <a:pPr marL="0" indent="0">
              <a:buNone/>
            </a:pPr>
            <a:r>
              <a:rPr lang="en-US" sz="3600" smtClean="0"/>
              <a:t>A. Tính trạng       B. Kiểu gen</a:t>
            </a:r>
            <a:r>
              <a:rPr lang="en-US" sz="3600"/>
              <a:t>    C. Kiểu hình        D. </a:t>
            </a:r>
            <a:r>
              <a:rPr lang="en-US" sz="3600" smtClean="0"/>
              <a:t>Alen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4" name="Oval 3"/>
          <p:cNvSpPr/>
          <p:nvPr/>
        </p:nvSpPr>
        <p:spPr>
          <a:xfrm>
            <a:off x="9416373" y="3521413"/>
            <a:ext cx="719848" cy="466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89" y="890892"/>
            <a:ext cx="8679246" cy="4556898"/>
          </a:xfrm>
        </p:spPr>
      </p:pic>
    </p:spTree>
    <p:extLst>
      <p:ext uri="{BB962C8B-B14F-4D97-AF65-F5344CB8AC3E}">
        <p14:creationId xmlns:p14="http://schemas.microsoft.com/office/powerpoint/2010/main" val="36832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07" y="596767"/>
            <a:ext cx="9111891" cy="60547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608" y="124494"/>
            <a:ext cx="9111891" cy="47227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 </a:t>
            </a: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ARN  PRÔTÊIN</a:t>
            </a:r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4552" y="622568"/>
            <a:ext cx="11997447" cy="6070061"/>
            <a:chOff x="503235" y="520586"/>
            <a:chExt cx="11844457" cy="5550014"/>
          </a:xfrm>
        </p:grpSpPr>
        <p:grpSp>
          <p:nvGrpSpPr>
            <p:cNvPr id="4" name="Group 3"/>
            <p:cNvGrpSpPr/>
            <p:nvPr/>
          </p:nvGrpSpPr>
          <p:grpSpPr>
            <a:xfrm>
              <a:off x="503235" y="520586"/>
              <a:ext cx="11844457" cy="5550014"/>
              <a:chOff x="503235" y="520586"/>
              <a:chExt cx="11844457" cy="5550014"/>
            </a:xfrm>
          </p:grpSpPr>
          <p:pic>
            <p:nvPicPr>
              <p:cNvPr id="3" name="Picture 2" descr="Sơ đồ các dạng biến dị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172" r="37870" b="-2"/>
              <a:stretch/>
            </p:blipFill>
            <p:spPr bwMode="auto">
              <a:xfrm>
                <a:off x="816502" y="689223"/>
                <a:ext cx="10787489" cy="5381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2" descr="Những lưu ý khi xét nghiệm gen di truyền | Genetica®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9618708" y="1834918"/>
                <a:ext cx="3268244" cy="21897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iải đáp 13 thắc mắc về giới tính và bí ẩn nhiễm sắc thể X, Y, SRY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36" r="24254"/>
              <a:stretch/>
            </p:blipFill>
            <p:spPr bwMode="auto">
              <a:xfrm rot="849256">
                <a:off x="503235" y="520586"/>
                <a:ext cx="2319866" cy="2279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5147733" y="689223"/>
              <a:ext cx="3640667" cy="51304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 BIẾN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47227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QUY LUẬT CỦA CÁC HIỆN TƯỢNG DI TRUYỀN</a:t>
            </a:r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1" y="866274"/>
            <a:ext cx="106680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0484" y="1577840"/>
            <a:ext cx="8748967" cy="1618362"/>
          </a:xfrm>
        </p:spPr>
        <p:txBody>
          <a:bodyPr/>
          <a:lstStyle/>
          <a:p>
            <a:pPr algn="ctr"/>
            <a:r>
              <a:rPr lang="en-US" cap="none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VẬN DỤNG</a:t>
            </a:r>
            <a:br>
              <a:rPr lang="en-US" cap="none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cap="none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cap="none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iễm sắc thể là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4721"/>
            <a:ext cx="4229099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 bệnh do bất thường nhiễm sắc thể gây ra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3469866"/>
            <a:ext cx="4214510" cy="33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33" y="387513"/>
            <a:ext cx="9905998" cy="721440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vi-VN" sz="2800" b="1" smtClean="0"/>
              <a:t>Bài 1 (trang 64 SGK Sinh học 12)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66" y="1363407"/>
            <a:ext cx="10431532" cy="5348677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vi-VN" sz="2800" smtClean="0"/>
              <a:t>Dưới </a:t>
            </a:r>
            <a:r>
              <a:rPr lang="vi-VN" sz="2800"/>
              <a:t>đây là một phần trình tự nuclêôtit của một mạch trong gen:</a:t>
            </a:r>
            <a:br>
              <a:rPr lang="vi-VN" sz="2800"/>
            </a:br>
            <a:r>
              <a:rPr lang="vi-VN" sz="2800"/>
              <a:t>     3' …TATGGGXATGTAATGGGX… </a:t>
            </a:r>
            <a:r>
              <a:rPr lang="vi-VN" sz="2800" smtClean="0"/>
              <a:t>5‘</a:t>
            </a:r>
            <a:endParaRPr lang="en-US" sz="2800" smtClean="0"/>
          </a:p>
          <a:p>
            <a:pPr marL="0" indent="0">
              <a:lnSpc>
                <a:spcPct val="170000"/>
              </a:lnSpc>
              <a:buNone/>
            </a:pPr>
            <a:r>
              <a:rPr lang="vi-VN" sz="2800"/>
              <a:t>    a) Hãy xác định trình tự nuclêôtit của:</a:t>
            </a:r>
            <a:br>
              <a:rPr lang="vi-VN" sz="2800"/>
            </a:br>
            <a:r>
              <a:rPr lang="vi-VN" sz="2800"/>
              <a:t>    - Mạch bổ sung với mạch nói trên.</a:t>
            </a:r>
            <a:br>
              <a:rPr lang="vi-VN" sz="2800"/>
            </a:br>
            <a:r>
              <a:rPr lang="vi-VN" sz="2800"/>
              <a:t>    - mARN được phiên mã từ mạch trên.</a:t>
            </a:r>
            <a:br>
              <a:rPr lang="vi-VN" sz="2800"/>
            </a:br>
            <a:r>
              <a:rPr lang="vi-VN" sz="2800"/>
              <a:t>    b) Có bao nhiêu côđon trong mARN?</a:t>
            </a:r>
            <a:br>
              <a:rPr lang="vi-VN" sz="2800"/>
            </a:br>
            <a:r>
              <a:rPr lang="vi-VN" sz="2800"/>
              <a:t>    c) Liệt kê các bộ ba đối mã với các côđon đó.</a:t>
            </a:r>
            <a:br>
              <a:rPr lang="vi-VN" sz="28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771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426" y="368261"/>
            <a:ext cx="9905998" cy="7386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vi-VN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</a:t>
            </a:r>
            <a:r>
              <a:rPr lang="en-US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GỐC: </a:t>
            </a:r>
            <a:r>
              <a:rPr lang="vi-VN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3' …TATGGGXATGTAATGGGX… 5'</a:t>
            </a:r>
            <a:endParaRPr lang="en-US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109" y="3948947"/>
            <a:ext cx="7209321" cy="111935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mtClean="0"/>
              <a:t>c</a:t>
            </a:r>
            <a:r>
              <a:rPr lang="en-US"/>
              <a:t>) Các bộ ba đối mã của tARN đối với mỗi côđon: 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UAU</a:t>
            </a:r>
            <a:r>
              <a:rPr lang="en-US"/>
              <a:t>, GGG, XAU, GUA, AUG, GGX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3006" y="1763758"/>
            <a:ext cx="8550424" cy="11408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a) 	Mạch bổ sung: 5'…ATAXXXGTAXATTAXXXG…3'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       	mARN: 5'…AUAXXXGUAXAUUAXXXG…3'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3426593" y="3195932"/>
            <a:ext cx="778683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smtClean="0"/>
              <a:t>b) Có 18 : 3 = 6 côđon trên mARN</a:t>
            </a:r>
            <a:endParaRPr lang="en-US" sz="2400"/>
          </a:p>
        </p:txBody>
      </p:sp>
      <p:sp>
        <p:nvSpPr>
          <p:cNvPr id="6" name="Right Arrow 5"/>
          <p:cNvSpPr/>
          <p:nvPr/>
        </p:nvSpPr>
        <p:spPr>
          <a:xfrm rot="1256391">
            <a:off x="471637" y="1074186"/>
            <a:ext cx="1183907" cy="924026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3023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b="1" smtClean="0"/>
              <a:t>Bài 3 (trang 64 SGK Sinh học 12):</a:t>
            </a:r>
            <a:r>
              <a:rPr lang="vi-VN" smtClean="0"/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mtClean="0"/>
              <a:t>	</a:t>
            </a:r>
            <a:r>
              <a:rPr lang="vi-VN" smtClean="0"/>
              <a:t>Một </a:t>
            </a:r>
            <a:r>
              <a:rPr lang="vi-VN"/>
              <a:t>đoạn chuỗi pôlipeptit là Arg-Gly-Ser-Phe-Val-Asp-Arg được mã hoá bởi đoạn ADN sau:</a:t>
            </a:r>
          </a:p>
          <a:p>
            <a:pPr marL="0" indent="0">
              <a:buNone/>
            </a:pPr>
            <a:r>
              <a:rPr lang="vi-VN"/>
              <a:t>- G G X T A G X T G X T T X X T T G G G G A -</a:t>
            </a:r>
          </a:p>
          <a:p>
            <a:pPr marL="0" indent="0">
              <a:buNone/>
            </a:pPr>
            <a:r>
              <a:rPr lang="vi-VN"/>
              <a:t>- X X G A T X G A X G A A G G A A X X X X T -</a:t>
            </a:r>
          </a:p>
          <a:p>
            <a:pPr marL="0" indent="0">
              <a:buNone/>
            </a:pPr>
            <a:r>
              <a:rPr lang="en-US" smtClean="0"/>
              <a:t>	</a:t>
            </a:r>
            <a:r>
              <a:rPr lang="vi-VN" smtClean="0"/>
              <a:t>Mạch </a:t>
            </a:r>
            <a:r>
              <a:rPr lang="vi-VN"/>
              <a:t>nào là mạch mã gốc? Đánh dấu mỗi mạch bằng hướng đúng của nó (5' → 3' hay 3' → 5').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54888"/>
            <a:ext cx="9905998" cy="10446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/>
              <a:t>pôlipeptit </a:t>
            </a:r>
            <a:r>
              <a:rPr lang="en-US" smtClean="0"/>
              <a:t>: Arg-Gly-Ser-Phe-Val-Asp-Arg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429" y="2875129"/>
            <a:ext cx="9905999" cy="20241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mARN </a:t>
            </a:r>
            <a:r>
              <a:rPr lang="en-US" sz="2800"/>
              <a:t>5' AGG GGU UXX UUX GUX GAU XGG </a:t>
            </a:r>
            <a:r>
              <a:rPr lang="en-US" sz="2800" smtClean="0"/>
              <a:t>3‘</a:t>
            </a:r>
          </a:p>
          <a:p>
            <a:pPr marL="0" indent="0">
              <a:buNone/>
            </a:pPr>
            <a:r>
              <a:rPr lang="en-US" sz="2800" smtClean="0"/>
              <a:t>ADN </a:t>
            </a:r>
            <a:r>
              <a:rPr lang="en-US" sz="2800"/>
              <a:t>mạch khuôn 3' TXX XXA AGG AAG XAG XTA GXX 5'</a:t>
            </a:r>
          </a:p>
          <a:p>
            <a:pPr marL="0" indent="0">
              <a:buNone/>
            </a:pPr>
            <a:r>
              <a:rPr lang="en-US" sz="2800" smtClean="0"/>
              <a:t>Mạch </a:t>
            </a:r>
            <a:r>
              <a:rPr lang="en-US" sz="2800"/>
              <a:t>bổ sung 5' AGG GGT TXX TTX GTX GAT XGG 3</a:t>
            </a:r>
            <a:r>
              <a:rPr lang="en-US" sz="2800" smtClean="0"/>
              <a:t>'</a:t>
            </a:r>
            <a:endParaRPr lang="en-US" sz="2800"/>
          </a:p>
        </p:txBody>
      </p:sp>
      <p:sp>
        <p:nvSpPr>
          <p:cNvPr id="4" name="Right Arrow 3"/>
          <p:cNvSpPr/>
          <p:nvPr/>
        </p:nvSpPr>
        <p:spPr>
          <a:xfrm rot="1256391">
            <a:off x="549460" y="1844207"/>
            <a:ext cx="1183907" cy="924026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145</TotalTime>
  <Words>706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Open Sans</vt:lpstr>
      <vt:lpstr>Times New Roman</vt:lpstr>
      <vt:lpstr>Trebuchet MS</vt:lpstr>
      <vt:lpstr>Tw Cen MT</vt:lpstr>
      <vt:lpstr>Wingdings</vt:lpstr>
      <vt:lpstr>Circuit</vt:lpstr>
      <vt:lpstr>Bài 15: Bài tập  Chương 1 và Chương 2</vt:lpstr>
      <vt:lpstr>ADN  ARN  PRÔTÊIN</vt:lpstr>
      <vt:lpstr>PowerPoint Presentation</vt:lpstr>
      <vt:lpstr>TÍNH QUY LUẬT CỦA CÁC HIỆN TƯỢNG DI TRUYỀN</vt:lpstr>
      <vt:lpstr>MỘT SỐ BÀI TẬP VẬN DỤNG CHƯƠNG 1</vt:lpstr>
      <vt:lpstr>Bài 1 (trang 64 SGK Sinh học 12)</vt:lpstr>
      <vt:lpstr> GỐC: 3' …TATGGGXATGTAATGGGX… 5'</vt:lpstr>
      <vt:lpstr>Bài 3 (trang 64 SGK Sinh học 12): </vt:lpstr>
      <vt:lpstr>pôlipeptit : Arg-Gly-Ser-Phe-Val-Asp-Arg</vt:lpstr>
      <vt:lpstr>Bài 6 (trang 65 SGK Sinh học 12): </vt:lpstr>
      <vt:lpstr>Bài 8 (trang 65 SGK Sinh học 12): </vt:lpstr>
      <vt:lpstr>PowerPoint Presentation</vt:lpstr>
      <vt:lpstr>MỘT SỐ BÀI TẬP VẬN DỤNG CHƯƠNG 2</vt:lpstr>
      <vt:lpstr>Bài 2 (trang 66 SGK Sinh học 12): </vt:lpstr>
      <vt:lpstr>PowerPoint Presentation</vt:lpstr>
      <vt:lpstr>Bài 6 (trang 67 SGK Sinh học 12): </vt:lpstr>
      <vt:lpstr>Bài 7 (trang 67 SGK Sinh học 12):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15: Bài tập  Chương 1 và Chương 2</dc:title>
  <dc:creator>ASUS</dc:creator>
  <cp:lastModifiedBy>ASUS</cp:lastModifiedBy>
  <cp:revision>14</cp:revision>
  <dcterms:created xsi:type="dcterms:W3CDTF">2021-10-20T15:51:04Z</dcterms:created>
  <dcterms:modified xsi:type="dcterms:W3CDTF">2021-10-21T17:12:28Z</dcterms:modified>
</cp:coreProperties>
</file>